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udio/m4a" Extension="m4a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League Spartan" charset="1" panose="00000800000000000000"/>
      <p:regular r:id="rId14"/>
    </p:embeddedFont>
    <p:embeddedFont>
      <p:font typeface="Sanchez" charset="1" panose="02000000000000000000"/>
      <p:regular r:id="rId15"/>
    </p:embeddedFont>
    <p:embeddedFont>
      <p:font typeface="Arimo Bold" charset="1" panose="020B07040202020202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-IUV-3qc.mp4>
</file>

<file path=ppt/media/VAG-Ibpzkvc.mp4>
</file>

<file path=ppt/media/VAG-Idr1R6A.mp4>
</file>

<file path=ppt/media/VAG-IkT1WeY.mp4>
</file>

<file path=ppt/media/VAG-JF5Nx5s.mp4>
</file>

<file path=ppt/media/VAG-JHD56yE.mp4>
</file>

<file path=ppt/media/aAG-IdvEOZ4.m4a>
</file>

<file path=ppt/media/image1.jpeg>
</file>

<file path=ppt/media/image10.png>
</file>

<file path=ppt/media/image11.jpeg>
</file>

<file path=ppt/media/image12.sv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-IUV-3qc.mp4" Type="http://schemas.microsoft.com/office/2007/relationships/media"/><Relationship Id="rId11" Target="../media/image12.svg" Type="http://schemas.openxmlformats.org/officeDocument/2006/relationships/image"/><Relationship Id="rId12" Target="../media/aAG-IdvEOZ4.m4a" Type="http://schemas.microsoft.com/office/2007/relationships/media"/><Relationship Id="rId13" Target="../media/aAG-IdvEOZ4.m4a" Type="http://schemas.openxmlformats.org/officeDocument/2006/relationships/audio"/><Relationship Id="rId2" Target="../media/image1.jpeg" Type="http://schemas.openxmlformats.org/officeDocument/2006/relationships/image"/><Relationship Id="rId3" Target="../media/VAG-Idr1R6A.mp4" Type="http://schemas.openxmlformats.org/officeDocument/2006/relationships/video"/><Relationship Id="rId4" Target="../media/VAG-Idr1R6A.mp4" Type="http://schemas.microsoft.com/office/2007/relationships/media"/><Relationship Id="rId5" Target="../media/image2.jpeg" Type="http://schemas.openxmlformats.org/officeDocument/2006/relationships/image"/><Relationship Id="rId6" Target="../media/VAG-Ibpzkvc.mp4" Type="http://schemas.openxmlformats.org/officeDocument/2006/relationships/video"/><Relationship Id="rId7" Target="../media/VAG-Ibpzkvc.mp4" Type="http://schemas.microsoft.com/office/2007/relationships/media"/><Relationship Id="rId8" Target="../media/image3.jpeg" Type="http://schemas.openxmlformats.org/officeDocument/2006/relationships/image"/><Relationship Id="rId9" Target="../media/VAG-IUV-3qc.mp4" Type="http://schemas.openxmlformats.org/officeDocument/2006/relationships/video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G-Idr1R6A.mp4" Type="http://schemas.openxmlformats.org/officeDocument/2006/relationships/video"/><Relationship Id="rId4" Target="../media/VAG-Idr1R6A.mp4" Type="http://schemas.microsoft.com/office/2007/relationships/media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G-Idr1R6A.mp4" Type="http://schemas.openxmlformats.org/officeDocument/2006/relationships/video"/><Relationship Id="rId4" Target="../media/VAG-Idr1R6A.mp4" Type="http://schemas.microsoft.com/office/2007/relationships/media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G-Idr1R6A.mp4" Type="http://schemas.openxmlformats.org/officeDocument/2006/relationships/video"/><Relationship Id="rId4" Target="../media/VAG-Idr1R6A.mp4" Type="http://schemas.microsoft.com/office/2007/relationships/media"/><Relationship Id="rId5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G-Idr1R6A.mp4" Type="http://schemas.openxmlformats.org/officeDocument/2006/relationships/video"/><Relationship Id="rId4" Target="../media/VAG-Idr1R6A.mp4" Type="http://schemas.microsoft.com/office/2007/relationships/media"/><Relationship Id="rId5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G-Idr1R6A.mp4" Type="http://schemas.openxmlformats.org/officeDocument/2006/relationships/video"/><Relationship Id="rId4" Target="../media/VAG-Idr1R6A.mp4" Type="http://schemas.microsoft.com/office/2007/relationships/media"/><Relationship Id="rId5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-JHD56yE.mp4" Type="http://schemas.microsoft.com/office/2007/relationships/media"/><Relationship Id="rId2" Target="../media/image1.jpeg" Type="http://schemas.openxmlformats.org/officeDocument/2006/relationships/image"/><Relationship Id="rId3" Target="../media/VAG-Idr1R6A.mp4" Type="http://schemas.openxmlformats.org/officeDocument/2006/relationships/video"/><Relationship Id="rId4" Target="../media/VAG-Idr1R6A.mp4" Type="http://schemas.microsoft.com/office/2007/relationships/media"/><Relationship Id="rId5" Target="../media/image7.jpeg" Type="http://schemas.openxmlformats.org/officeDocument/2006/relationships/image"/><Relationship Id="rId6" Target="../media/VAG-JF5Nx5s.mp4" Type="http://schemas.openxmlformats.org/officeDocument/2006/relationships/video"/><Relationship Id="rId7" Target="../media/VAG-JF5Nx5s.mp4" Type="http://schemas.microsoft.com/office/2007/relationships/media"/><Relationship Id="rId8" Target="../media/image8.jpeg" Type="http://schemas.openxmlformats.org/officeDocument/2006/relationships/image"/><Relationship Id="rId9" Target="../media/VAG-JHD56yE.mp4" Type="http://schemas.openxmlformats.org/officeDocument/2006/relationships/video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G-Idr1R6A.mp4" Type="http://schemas.openxmlformats.org/officeDocument/2006/relationships/video"/><Relationship Id="rId4" Target="../media/VAG-Idr1R6A.mp4" Type="http://schemas.microsoft.com/office/2007/relationships/media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jpeg" Type="http://schemas.openxmlformats.org/officeDocument/2006/relationships/image"/><Relationship Id="rId8" Target="../media/VAG-IkT1WeY.mp4" Type="http://schemas.openxmlformats.org/officeDocument/2006/relationships/video"/><Relationship Id="rId9" Target="../media/VAG-IkT1WeY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0.0000" end="4870.0000"/>
                </p14:media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21157" t="3330" r="21943" b="0"/>
          <a:stretch>
            <a:fillRect/>
          </a:stretch>
        </p:blipFill>
        <p:spPr>
          <a:xfrm flipH="false" flipV="false" rot="0">
            <a:off x="1028700" y="3156973"/>
            <a:ext cx="4305625" cy="4114800"/>
          </a:xfrm>
          <a:prstGeom prst="rect">
            <a:avLst/>
          </a:prstGeom>
          <a:ln w="209550" cap="rnd">
            <a:solidFill>
              <a:srgbClr val="38B6FF"/>
            </a:solidFill>
            <a:prstDash val="solid"/>
          </a:ln>
        </p:spPr>
      </p:pic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8"/>
          <a:srcRect l="21421" t="0" r="21679" b="0"/>
          <a:stretch>
            <a:fillRect/>
          </a:stretch>
        </p:blipFill>
        <p:spPr>
          <a:xfrm flipH="false" flipV="false" rot="0">
            <a:off x="13490137" y="1028700"/>
            <a:ext cx="4305625" cy="4256546"/>
          </a:xfrm>
          <a:prstGeom prst="rect">
            <a:avLst/>
          </a:prstGeom>
          <a:ln w="209550" cap="rnd">
            <a:solidFill>
              <a:srgbClr val="38B6FF"/>
            </a:solidFill>
            <a:prstDash val="solid"/>
          </a:ln>
        </p:spPr>
      </p:pic>
      <p:grpSp>
        <p:nvGrpSpPr>
          <p:cNvPr name="Group 5" id="5"/>
          <p:cNvGrpSpPr/>
          <p:nvPr/>
        </p:nvGrpSpPr>
        <p:grpSpPr>
          <a:xfrm rot="0">
            <a:off x="6024427" y="4085096"/>
            <a:ext cx="6775608" cy="2116809"/>
            <a:chOff x="0" y="0"/>
            <a:chExt cx="9034144" cy="282241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33350"/>
              <a:ext cx="9034144" cy="19467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427"/>
                </a:lnSpc>
              </a:pPr>
              <a:r>
                <a:rPr lang="en-US" sz="5713" spc="-28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Ma</a:t>
              </a:r>
              <a:r>
                <a:rPr lang="en-US" sz="5713" spc="-28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chine Learning</a:t>
              </a:r>
            </a:p>
            <a:p>
              <a:pPr algn="l">
                <a:lnSpc>
                  <a:spcPts val="5427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318731"/>
              <a:ext cx="7712571" cy="1503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ADV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ANCED AUTO ANALYTICS PLATFORM</a:t>
              </a:r>
            </a:p>
            <a:p>
              <a:pPr algn="l">
                <a:lnSpc>
                  <a:spcPts val="3022"/>
                </a:lnSpc>
              </a:pPr>
            </a:p>
          </p:txBody>
        </p:sp>
      </p:grpSp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audioFile r:link="rId13"/>
            <p:extLst>
              <p:ext uri="{DAA4B4D4-6D71-4841-9C94-3DE7FCFB9230}">
                <p14:media xmlns:p14="http://schemas.microsoft.com/office/powerpoint/2010/main" r:embed="rId12">
                  <p14:trim st="0.0000" end="28609.261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cmd cmd="playFrom(0.0)">
              <p:cBhvr>
                <p:cTn/>
                <p:tgtEl>
                  <p:spTgt spid="8"/>
                </p:tgtEl>
              </p:cBhvr>
            </p:cmd>
            <p:audio>
              <p:cMediaNode vol="100000" showWhenStopped="false">
                <p:cTn/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95765" y="3307104"/>
            <a:ext cx="17296470" cy="3518045"/>
            <a:chOff x="0" y="0"/>
            <a:chExt cx="23061959" cy="469072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52400"/>
              <a:ext cx="13515720" cy="1161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141"/>
                </a:lnSpc>
              </a:pPr>
              <a:r>
                <a:rPr lang="en-US" sz="6465" spc="-323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Pr</a:t>
              </a:r>
              <a:r>
                <a:rPr lang="en-US" sz="6465" spc="-323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oblema și Datele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503624"/>
              <a:ext cx="23061959" cy="318710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14"/>
                </a:lnSpc>
              </a:pPr>
            </a:p>
            <a:p>
              <a:pPr algn="l">
                <a:lnSpc>
                  <a:spcPts val="3214"/>
                </a:lnSpc>
              </a:pPr>
              <a:r>
                <a:rPr lang="en-US" sz="2472" spc="123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DATASET:</a:t>
              </a:r>
              <a:r>
                <a:rPr lang="en-US" sz="2472" spc="123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 UCI AUTOMOBILE (1985) - 205 MAȘINI, 26 SPECIFICAȚII TEHNICE.</a:t>
              </a:r>
            </a:p>
            <a:p>
              <a:pPr algn="l">
                <a:lnSpc>
                  <a:spcPts val="3214"/>
                </a:lnSpc>
              </a:pPr>
              <a:r>
                <a:rPr lang="en-US" sz="2472" spc="123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SCOP:</a:t>
              </a:r>
              <a:r>
                <a:rPr lang="en-US" sz="2472" spc="123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 PREDICȚIA PREȚULUI PE BAZA CARACTERISTICILOR (CP, GREUTATE, BRAND).</a:t>
              </a:r>
            </a:p>
            <a:p>
              <a:pPr algn="l">
                <a:lnSpc>
                  <a:spcPts val="3214"/>
                </a:lnSpc>
              </a:pPr>
              <a:r>
                <a:rPr lang="en-US" sz="2472" spc="123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NOUTATE:</a:t>
              </a:r>
              <a:r>
                <a:rPr lang="en-US" sz="2472" spc="123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 AM ADĂUGAT SAFETY SCORE ȘI LIVE MARKET DATA (YAHOO FINANCE) PENTRU CONTEXTUALIZARE MODERNĂ.</a:t>
              </a:r>
            </a:p>
            <a:p>
              <a:pPr algn="l">
                <a:lnSpc>
                  <a:spcPts val="3214"/>
                </a:lnSpc>
              </a:pP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483843" y="1216324"/>
            <a:ext cx="14621308" cy="5681292"/>
            <a:chOff x="0" y="0"/>
            <a:chExt cx="19495077" cy="757505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47650"/>
              <a:ext cx="17292000" cy="3575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975"/>
                </a:lnSpc>
              </a:pPr>
              <a:r>
                <a:rPr lang="en-US" sz="10500" spc="-52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Arhite</a:t>
              </a:r>
              <a:r>
                <a:rPr lang="en-US" sz="10500" spc="-52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ctură Hibridă (ML + AI)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547376"/>
              <a:ext cx="19495077" cy="3027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CORE ML: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 4 MODELE (R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ANDOM FOREST, XGBOOST, SVR, NEURAL NETWORK).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VALIDARE: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 TESTE STATISTICE RIGUROASE (WILCOXON).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MODERN LAYER: 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CONECTARE API YAHOO FINANCE (DATE LIVE).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INTELEGENTĂ ARTIFICIALĂ: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 AGENT GOOGLE GEMINI ("SENIOR ANALYST") PENTRU INTERPRETARE.</a:t>
              </a:r>
            </a:p>
            <a:p>
              <a:pPr algn="l">
                <a:lnSpc>
                  <a:spcPts val="3022"/>
                </a:lnSpc>
              </a:pP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7429500" y="2949127"/>
            <a:ext cx="10224300" cy="6134580"/>
          </a:xfrm>
          <a:custGeom>
            <a:avLst/>
            <a:gdLst/>
            <a:ahLst/>
            <a:cxnLst/>
            <a:rect r="r" b="b" t="t" l="l"/>
            <a:pathLst>
              <a:path h="6134580" w="10224300">
                <a:moveTo>
                  <a:pt x="0" y="0"/>
                </a:moveTo>
                <a:lnTo>
                  <a:pt x="10224300" y="0"/>
                </a:lnTo>
                <a:lnTo>
                  <a:pt x="10224300" y="6134579"/>
                </a:lnTo>
                <a:lnTo>
                  <a:pt x="0" y="61345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95250" cap="rnd">
            <a:solidFill>
              <a:srgbClr val="38B6FF"/>
            </a:solidFill>
            <a:prstDash val="solid"/>
            <a:round/>
          </a:ln>
        </p:spPr>
      </p:sp>
      <p:grpSp>
        <p:nvGrpSpPr>
          <p:cNvPr name="Group 4" id="4"/>
          <p:cNvGrpSpPr/>
          <p:nvPr/>
        </p:nvGrpSpPr>
        <p:grpSpPr>
          <a:xfrm rot="0">
            <a:off x="571500" y="702419"/>
            <a:ext cx="14975093" cy="5934483"/>
            <a:chOff x="0" y="0"/>
            <a:chExt cx="19966791" cy="791264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47650"/>
              <a:ext cx="19966791" cy="3575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975"/>
                </a:lnSpc>
              </a:pPr>
              <a:r>
                <a:rPr lang="en-US" sz="10500" spc="-52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Rezu</a:t>
              </a:r>
              <a:r>
                <a:rPr lang="en-US" sz="10500" spc="-52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ltate - Comparație Modele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376964"/>
              <a:ext cx="8819820" cy="3535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CAMPION: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 XGBOOST (~91% PRECIZIE).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Runner-up: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 R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ANDOM FOREST (~89% PRECIZIE).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MODELELE NON-LINIARE (XGB/RF) PERFORMEAZĂ MAI BINE DECÂT CELE LINIARE/SVR.</a:t>
              </a:r>
            </a:p>
            <a:p>
              <a:pPr algn="l">
                <a:lnSpc>
                  <a:spcPts val="3022"/>
                </a:lnSpc>
              </a:pP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7029636" y="3405664"/>
            <a:ext cx="10229664" cy="6137799"/>
          </a:xfrm>
          <a:custGeom>
            <a:avLst/>
            <a:gdLst/>
            <a:ahLst/>
            <a:cxnLst/>
            <a:rect r="r" b="b" t="t" l="l"/>
            <a:pathLst>
              <a:path h="6137799" w="10229664">
                <a:moveTo>
                  <a:pt x="0" y="0"/>
                </a:moveTo>
                <a:lnTo>
                  <a:pt x="10229664" y="0"/>
                </a:lnTo>
                <a:lnTo>
                  <a:pt x="10229664" y="6137798"/>
                </a:lnTo>
                <a:lnTo>
                  <a:pt x="0" y="61377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95250" cap="rnd">
            <a:solidFill>
              <a:srgbClr val="38B6FF"/>
            </a:solidFill>
            <a:prstDash val="solid"/>
            <a:round/>
          </a:ln>
        </p:spPr>
      </p:sp>
      <p:grpSp>
        <p:nvGrpSpPr>
          <p:cNvPr name="Group 4" id="4"/>
          <p:cNvGrpSpPr/>
          <p:nvPr/>
        </p:nvGrpSpPr>
        <p:grpSpPr>
          <a:xfrm rot="0">
            <a:off x="604157" y="1667828"/>
            <a:ext cx="14993743" cy="4390072"/>
            <a:chOff x="0" y="0"/>
            <a:chExt cx="19991657" cy="585343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47650"/>
              <a:ext cx="19991657" cy="1885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975"/>
                </a:lnSpc>
              </a:pPr>
              <a:r>
                <a:rPr lang="en-US" sz="10500" spc="-52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Fa</a:t>
              </a:r>
              <a:r>
                <a:rPr lang="en-US" sz="10500" spc="-52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ctori Determinanți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333750"/>
              <a:ext cx="8626971" cy="251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IDENTIFICAȚI DE MODEL: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ENGINE SIZE (MĂRIMEA MOTORULUI).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CURB WEIGHT (GREUTATEA MAȘINII).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HORSEPOWER (CAII PUTERE).</a:t>
              </a:r>
            </a:p>
            <a:p>
              <a:pPr algn="l">
                <a:lnSpc>
                  <a:spcPts val="3022"/>
                </a:lnSpc>
              </a:pP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8972051" y="3287259"/>
            <a:ext cx="8287249" cy="6629799"/>
          </a:xfrm>
          <a:custGeom>
            <a:avLst/>
            <a:gdLst/>
            <a:ahLst/>
            <a:cxnLst/>
            <a:rect r="r" b="b" t="t" l="l"/>
            <a:pathLst>
              <a:path h="6629799" w="8287249">
                <a:moveTo>
                  <a:pt x="0" y="0"/>
                </a:moveTo>
                <a:lnTo>
                  <a:pt x="8287249" y="0"/>
                </a:lnTo>
                <a:lnTo>
                  <a:pt x="8287249" y="6629799"/>
                </a:lnTo>
                <a:lnTo>
                  <a:pt x="0" y="66297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  <a:ln w="95250" cap="rnd">
            <a:solidFill>
              <a:srgbClr val="38B6FF"/>
            </a:solidFill>
            <a:prstDash val="solid"/>
            <a:round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367238"/>
            <a:ext cx="12283200" cy="5884719"/>
            <a:chOff x="0" y="0"/>
            <a:chExt cx="16377600" cy="784629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47650"/>
              <a:ext cx="16377600" cy="3575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975"/>
                </a:lnSpc>
              </a:pPr>
              <a:r>
                <a:rPr lang="en-US" sz="10500" spc="-52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Va</a:t>
              </a:r>
              <a:r>
                <a:rPr lang="en-US" sz="10500" spc="-52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lidare Științifică (Testul Wilcoxon)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310612"/>
              <a:ext cx="10277704" cy="3535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AM VERIFIC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AT DACĂ DIFERENȚELE DINTRE MODELE SUNT REALE, NU DOAR NOROC.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VERDE/ALBASTRU: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 DIFERENȚĂ STATISTIC SEMNIFICATIVĂ (P &lt; 0.05).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CONFIRMĂ CĂ XGBOOST ESTE SUPERIOR STATISTIC FAȚĂ DE SVR.</a:t>
              </a:r>
            </a:p>
            <a:p>
              <a:pPr algn="l">
                <a:lnSpc>
                  <a:spcPts val="3022"/>
                </a:lnSpc>
              </a:pP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24282" t="0" r="5179" b="0"/>
          <a:stretch>
            <a:fillRect/>
          </a:stretch>
        </p:blipFill>
        <p:spPr>
          <a:xfrm flipH="false" flipV="false" rot="0">
            <a:off x="11293899" y="6252218"/>
            <a:ext cx="5965401" cy="3624451"/>
          </a:xfrm>
          <a:prstGeom prst="rect">
            <a:avLst/>
          </a:prstGeom>
          <a:ln w="95250" cap="rnd">
            <a:solidFill>
              <a:srgbClr val="38B6FF"/>
            </a:solidFill>
            <a:prstDash val="solid"/>
          </a:ln>
        </p:spPr>
      </p:pic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8"/>
          <a:srcRect l="2765" t="0" r="541" b="0"/>
          <a:stretch>
            <a:fillRect/>
          </a:stretch>
        </p:blipFill>
        <p:spPr>
          <a:xfrm flipH="false" flipV="false" rot="0">
            <a:off x="1028700" y="5143500"/>
            <a:ext cx="9952590" cy="4411293"/>
          </a:xfrm>
          <a:prstGeom prst="rect">
            <a:avLst/>
          </a:prstGeom>
          <a:ln w="95250" cap="rnd">
            <a:solidFill>
              <a:srgbClr val="38B6FF"/>
            </a:solidFill>
            <a:prstDash val="solid"/>
          </a:ln>
        </p:spPr>
      </p:pic>
      <p:grpSp>
        <p:nvGrpSpPr>
          <p:cNvPr name="Group 5" id="5"/>
          <p:cNvGrpSpPr/>
          <p:nvPr/>
        </p:nvGrpSpPr>
        <p:grpSpPr>
          <a:xfrm rot="0">
            <a:off x="1028700" y="618194"/>
            <a:ext cx="14654006" cy="4525306"/>
            <a:chOff x="0" y="0"/>
            <a:chExt cx="19538674" cy="603374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247650"/>
              <a:ext cx="13432884" cy="35750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975"/>
                </a:lnSpc>
              </a:pPr>
              <a:r>
                <a:rPr lang="en-US" sz="10500" spc="-52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Dashb</a:t>
              </a:r>
              <a:r>
                <a:rPr lang="en-US" sz="10500" spc="-525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oard Interactiv &amp; AI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4022061"/>
              <a:ext cx="19538674" cy="2011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NTEGR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AT COMPLET ÎN STREAMLIT.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UNSUPERVISED LEARNING: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 K-MEANS CLUSTERING PENTRU SEGMENTARE PIAȚĂ.</a:t>
              </a:r>
            </a:p>
            <a:p>
              <a:pPr algn="l">
                <a:lnSpc>
                  <a:spcPts val="3022"/>
                </a:lnSpc>
              </a:pPr>
              <a:r>
                <a:rPr lang="en-US" sz="2325" spc="116">
                  <a:solidFill>
                    <a:srgbClr val="38B6FF"/>
                  </a:solidFill>
                  <a:latin typeface="Sanchez"/>
                  <a:ea typeface="Sanchez"/>
                  <a:cs typeface="Sanchez"/>
                  <a:sym typeface="Sanchez"/>
                </a:rPr>
                <a:t>AI ANALYST: </a:t>
              </a:r>
              <a:r>
                <a:rPr lang="en-US" sz="2325" spc="116">
                  <a:solidFill>
                    <a:srgbClr val="FFFFFF"/>
                  </a:solidFill>
                  <a:latin typeface="Sanchez"/>
                  <a:ea typeface="Sanchez"/>
                  <a:cs typeface="Sanchez"/>
                  <a:sym typeface="Sanchez"/>
                </a:rPr>
                <a:t>GENEREAZĂ RAPOARTE AUTOMATE ("ACEASTĂ MAȘINĂ E UN BUY BUN").</a:t>
              </a:r>
            </a:p>
            <a:p>
              <a:pPr algn="l">
                <a:lnSpc>
                  <a:spcPts val="3022"/>
                </a:lnSpc>
              </a:pP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2181114" y="1535567"/>
            <a:ext cx="3825784" cy="3825784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  <a:ln w="95250" cap="sq">
              <a:solidFill>
                <a:srgbClr val="38B6FF"/>
              </a:solidFill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12181114" y="5639481"/>
            <a:ext cx="3825784" cy="382578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  <a:ln w="95250" cap="sq">
              <a:solidFill>
                <a:srgbClr val="38B6FF"/>
              </a:solidFill>
              <a:prstDash val="solid"/>
              <a:miter/>
            </a:ln>
          </p:spPr>
        </p:sp>
      </p:grp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028700" y="4104770"/>
            <a:ext cx="9161831" cy="5153530"/>
          </a:xfrm>
          <a:prstGeom prst="rect">
            <a:avLst/>
          </a:prstGeom>
          <a:ln w="95250" cap="rnd">
            <a:solidFill>
              <a:srgbClr val="38B6FF"/>
            </a:solidFill>
            <a:prstDash val="solid"/>
          </a:ln>
        </p:spPr>
      </p:pic>
      <p:sp>
        <p:nvSpPr>
          <p:cNvPr name="TextBox 8" id="8"/>
          <p:cNvSpPr txBox="true"/>
          <p:nvPr/>
        </p:nvSpPr>
        <p:spPr>
          <a:xfrm rot="0">
            <a:off x="1028700" y="1742713"/>
            <a:ext cx="7725271" cy="1604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Vă mulțumim!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DAG-IR0fw9M</dc:identifier>
  <dcterms:modified xsi:type="dcterms:W3CDTF">2011-08-01T06:04:30Z</dcterms:modified>
  <cp:revision>1</cp:revision>
  <dc:title>Advanced Auto Analytics Platform</dc:title>
</cp:coreProperties>
</file>

<file path=docProps/thumbnail.jpeg>
</file>